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Rounds Condensed" charset="1" panose="02000506030000020003"/>
      <p:regular r:id="rId10"/>
    </p:embeddedFont>
    <p:embeddedFont>
      <p:font typeface="TT Rounds Condensed Bold" charset="1" panose="02000806030000020003"/>
      <p:regular r:id="rId11"/>
    </p:embeddedFont>
    <p:embeddedFont>
      <p:font typeface="TT Rounds Condensed Italics" charset="1" panose="02000506030000090003"/>
      <p:regular r:id="rId12"/>
    </p:embeddedFont>
    <p:embeddedFont>
      <p:font typeface="TT Rounds Condensed Bold Italics" charset="1" panose="02000806030000090003"/>
      <p:regular r:id="rId13"/>
    </p:embeddedFont>
    <p:embeddedFont>
      <p:font typeface="TT Rounds Condensed Thin" charset="1" panose="02000503020000020003"/>
      <p:regular r:id="rId14"/>
    </p:embeddedFont>
    <p:embeddedFont>
      <p:font typeface="TT Rounds Condensed Thin Italics" charset="1" panose="02000503020000090003"/>
      <p:regular r:id="rId15"/>
    </p:embeddedFont>
    <p:embeddedFont>
      <p:font typeface="TT Rounds Condensed Heavy" charset="1" panose="02000506030000020003"/>
      <p:regular r:id="rId16"/>
    </p:embeddedFont>
    <p:embeddedFont>
      <p:font typeface="TT Rounds Condensed Heavy Italics" charset="1" panose="020005060000000900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Relationship Id="rId6" Target="../media/VAGDVbtoiAE.mp4" Type="http://schemas.openxmlformats.org/officeDocument/2006/relationships/video"/><Relationship Id="rId7" Target="../media/VAGDVbtoiAE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https://www.mathworks.com/help/mpc/ref/mpccontroller.html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91116" y="5636012"/>
            <a:ext cx="4053744" cy="1272788"/>
          </a:xfrm>
          <a:custGeom>
            <a:avLst/>
            <a:gdLst/>
            <a:ahLst/>
            <a:cxnLst/>
            <a:rect r="r" b="b" t="t" l="l"/>
            <a:pathLst>
              <a:path h="1272788" w="4053744">
                <a:moveTo>
                  <a:pt x="0" y="0"/>
                </a:moveTo>
                <a:lnTo>
                  <a:pt x="4053744" y="0"/>
                </a:lnTo>
                <a:lnTo>
                  <a:pt x="4053744" y="1272788"/>
                </a:lnTo>
                <a:lnTo>
                  <a:pt x="0" y="127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49029" y="2704357"/>
            <a:ext cx="578161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8">
                <a:solidFill>
                  <a:srgbClr val="000000"/>
                </a:solidFill>
                <a:latin typeface="TT Rounds Condensed"/>
              </a:rPr>
              <a:t>Isolating Trajectory Tracking From Motion Control: </a:t>
            </a:r>
          </a:p>
          <a:p>
            <a:pPr algn="l">
              <a:lnSpc>
                <a:spcPts val="2400"/>
              </a:lnSpc>
            </a:pPr>
            <a:r>
              <a:rPr lang="en-US" sz="2000" spc="18">
                <a:solidFill>
                  <a:srgbClr val="000000"/>
                </a:solidFill>
                <a:latin typeface="TT Rounds Condensed"/>
              </a:rPr>
              <a:t> A Model Predictive Control and Robust Control Framework for Unmanned Ground Vehicles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49029" y="4004131"/>
            <a:ext cx="578161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 spc="14">
                <a:solidFill>
                  <a:srgbClr val="C00000"/>
                </a:solidFill>
                <a:latin typeface="TT Rounds Condensed"/>
              </a:rPr>
              <a:t> IEEE Robotics and Automation Letters, 2023</a:t>
            </a:r>
          </a:p>
          <a:p>
            <a:pPr algn="l">
              <a:lnSpc>
                <a:spcPts val="191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0270" y="1409157"/>
            <a:ext cx="8113060" cy="4402024"/>
          </a:xfrm>
          <a:custGeom>
            <a:avLst/>
            <a:gdLst/>
            <a:ahLst/>
            <a:cxnLst/>
            <a:rect r="r" b="b" t="t" l="l"/>
            <a:pathLst>
              <a:path h="4402024" w="8113060">
                <a:moveTo>
                  <a:pt x="0" y="0"/>
                </a:moveTo>
                <a:lnTo>
                  <a:pt x="8113060" y="0"/>
                </a:lnTo>
                <a:lnTo>
                  <a:pt x="8113060" y="4402023"/>
                </a:lnTo>
                <a:lnTo>
                  <a:pt x="0" y="4402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Result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849" y="6011205"/>
            <a:ext cx="388590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Sampling time = 0.1 seconds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82173" y="1466307"/>
            <a:ext cx="5789254" cy="4936398"/>
          </a:xfrm>
          <a:custGeom>
            <a:avLst/>
            <a:gdLst/>
            <a:ahLst/>
            <a:cxnLst/>
            <a:rect r="r" b="b" t="t" l="l"/>
            <a:pathLst>
              <a:path h="4936398" w="5789254">
                <a:moveTo>
                  <a:pt x="0" y="0"/>
                </a:moveTo>
                <a:lnTo>
                  <a:pt x="5789254" y="0"/>
                </a:lnTo>
                <a:lnTo>
                  <a:pt x="5789254" y="4936398"/>
                </a:lnTo>
                <a:lnTo>
                  <a:pt x="0" y="4936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17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Result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3836" y="6509301"/>
            <a:ext cx="4041690" cy="36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Canva Sans"/>
              </a:rPr>
              <a:t>Sampling time = 0.01 seconds</a:t>
            </a:r>
            <a:r>
              <a:rPr lang="en-US" sz="2178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522" y="1725887"/>
            <a:ext cx="9444557" cy="4348042"/>
          </a:xfrm>
          <a:custGeom>
            <a:avLst/>
            <a:gdLst/>
            <a:ahLst/>
            <a:cxnLst/>
            <a:rect r="r" b="b" t="t" l="l"/>
            <a:pathLst>
              <a:path h="4348042" w="9444557">
                <a:moveTo>
                  <a:pt x="0" y="0"/>
                </a:moveTo>
                <a:lnTo>
                  <a:pt x="9444556" y="0"/>
                </a:lnTo>
                <a:lnTo>
                  <a:pt x="9444556" y="4348042"/>
                </a:lnTo>
                <a:lnTo>
                  <a:pt x="0" y="4348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4773" y="6509301"/>
            <a:ext cx="3579816" cy="36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Canva Sans"/>
              </a:rPr>
              <a:t>Sampling time = 1 seconds</a:t>
            </a:r>
            <a:r>
              <a:rPr lang="en-US" sz="2178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817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3538" y="1725887"/>
            <a:ext cx="9341322" cy="4296035"/>
          </a:xfrm>
          <a:custGeom>
            <a:avLst/>
            <a:gdLst/>
            <a:ahLst/>
            <a:cxnLst/>
            <a:rect r="r" b="b" t="t" l="l"/>
            <a:pathLst>
              <a:path h="4296035" w="9341322">
                <a:moveTo>
                  <a:pt x="0" y="0"/>
                </a:moveTo>
                <a:lnTo>
                  <a:pt x="9341322" y="0"/>
                </a:lnTo>
                <a:lnTo>
                  <a:pt x="9341322" y="4296035"/>
                </a:lnTo>
                <a:lnTo>
                  <a:pt x="0" y="4296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71268" y="6509301"/>
            <a:ext cx="3846826" cy="36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Canva Sans"/>
              </a:rPr>
              <a:t>Sampling time = 0.1 seconds</a:t>
            </a:r>
            <a:r>
              <a:rPr lang="en-US" sz="2178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Result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3453" y="2873428"/>
            <a:ext cx="4366694" cy="2008224"/>
          </a:xfrm>
          <a:custGeom>
            <a:avLst/>
            <a:gdLst/>
            <a:ahLst/>
            <a:cxnLst/>
            <a:rect r="r" b="b" t="t" l="l"/>
            <a:pathLst>
              <a:path h="2008224" w="4366694">
                <a:moveTo>
                  <a:pt x="0" y="0"/>
                </a:moveTo>
                <a:lnTo>
                  <a:pt x="4366694" y="0"/>
                </a:lnTo>
                <a:lnTo>
                  <a:pt x="4366694" y="2008224"/>
                </a:lnTo>
                <a:lnTo>
                  <a:pt x="0" y="2008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303" y="1707074"/>
            <a:ext cx="9449649" cy="4340932"/>
          </a:xfrm>
          <a:custGeom>
            <a:avLst/>
            <a:gdLst/>
            <a:ahLst/>
            <a:cxnLst/>
            <a:rect r="r" b="b" t="t" l="l"/>
            <a:pathLst>
              <a:path h="4340932" w="9449649">
                <a:moveTo>
                  <a:pt x="0" y="0"/>
                </a:moveTo>
                <a:lnTo>
                  <a:pt x="9449649" y="0"/>
                </a:lnTo>
                <a:lnTo>
                  <a:pt x="9449649" y="4340932"/>
                </a:lnTo>
                <a:lnTo>
                  <a:pt x="0" y="4340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3836" y="6509301"/>
            <a:ext cx="4041690" cy="36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Canva Sans"/>
              </a:rPr>
              <a:t>Sampling time = 0.01 seconds</a:t>
            </a:r>
            <a:r>
              <a:rPr lang="en-US" sz="2178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Result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Conclusions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1520" y="2163176"/>
            <a:ext cx="8290559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2880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We present an MPC control method for the trajectory tracking problem. </a:t>
            </a:r>
          </a:p>
          <a:p>
            <a:pPr>
              <a:lnSpc>
                <a:spcPts val="2880"/>
              </a:lnSpc>
            </a:pPr>
          </a:p>
          <a:p>
            <a:pPr algn="l" marL="518165" indent="-259082" lvl="1">
              <a:lnSpc>
                <a:spcPts val="2880"/>
              </a:lnSpc>
              <a:buFont typeface="Arial"/>
              <a:buChar char="•"/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The result is that the vehicle can track the reference trajectory accurately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Research 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836" y="1325837"/>
            <a:ext cx="7211929" cy="362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Improved Performance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Optimize Trajectory.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Handle system constraints.</a:t>
            </a:r>
          </a:p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Advanced Maneuvering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Complex path following.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Accuracy  and stability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Independent of a task-specific objective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242305" y="4806955"/>
            <a:ext cx="2101845" cy="2101845"/>
          </a:xfrm>
          <a:custGeom>
            <a:avLst/>
            <a:gdLst/>
            <a:ahLst/>
            <a:cxnLst/>
            <a:rect r="r" b="b" t="t" l="l"/>
            <a:pathLst>
              <a:path h="2101845" w="2101845">
                <a:moveTo>
                  <a:pt x="0" y="0"/>
                </a:moveTo>
                <a:lnTo>
                  <a:pt x="2101845" y="0"/>
                </a:lnTo>
                <a:lnTo>
                  <a:pt x="2101845" y="2101845"/>
                </a:lnTo>
                <a:lnTo>
                  <a:pt x="0" y="2101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2080" y="6212205"/>
            <a:ext cx="1203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79" y="325201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836" y="1325837"/>
            <a:ext cx="7211929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Scoping the problem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Identify the problem.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Declare the objective</a:t>
            </a:r>
          </a:p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Formulating questions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Controller Design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Identifying solutions</a:t>
            </a:r>
          </a:p>
          <a:p>
            <a:pPr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Simulation and validation</a:t>
            </a:r>
          </a:p>
          <a:p>
            <a:pPr algn="l" marL="1036320" indent="-345440" lvl="2">
              <a:lnSpc>
                <a:spcPts val="2879"/>
              </a:lnSpc>
              <a:buFont typeface="Arial"/>
              <a:buChar char="⚬"/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Model Evaluation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Problem Formulation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03824" y="6212205"/>
            <a:ext cx="15684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10131" y="1967966"/>
            <a:ext cx="6698362" cy="392920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Driving Scenario Designer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MPC Design &amp; Implement</a:t>
            </a:r>
          </a:p>
        </p:txBody>
      </p:sp>
      <p:sp>
        <p:nvSpPr>
          <p:cNvPr name="Freeform 11" id="11">
            <a:hlinkClick r:id="rId6" tooltip="https://www.mathworks.com/help/mpc/ref/mpccontroller.html"/>
          </p:cNvPr>
          <p:cNvSpPr/>
          <p:nvPr/>
        </p:nvSpPr>
        <p:spPr>
          <a:xfrm flipH="false" flipV="false" rot="0">
            <a:off x="2126235" y="2706962"/>
            <a:ext cx="5390319" cy="3699517"/>
          </a:xfrm>
          <a:custGeom>
            <a:avLst/>
            <a:gdLst/>
            <a:ahLst/>
            <a:cxnLst/>
            <a:rect r="r" b="b" t="t" l="l"/>
            <a:pathLst>
              <a:path h="3699517" w="5390319">
                <a:moveTo>
                  <a:pt x="0" y="0"/>
                </a:moveTo>
                <a:lnTo>
                  <a:pt x="5390318" y="0"/>
                </a:lnTo>
                <a:lnTo>
                  <a:pt x="5390318" y="3699517"/>
                </a:lnTo>
                <a:lnTo>
                  <a:pt x="0" y="3699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3" r="-50708" b="-11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0836" y="1325837"/>
            <a:ext cx="721192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1">
                <a:solidFill>
                  <a:srgbClr val="000000"/>
                </a:solidFill>
                <a:latin typeface="TT Rounds Condensed"/>
              </a:rPr>
              <a:t>Design MPC controller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Implement MPC and fine-tune controller parameters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5139" y="6644604"/>
            <a:ext cx="3572510" cy="14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"/>
              </a:lnSpc>
              <a:spcBef>
                <a:spcPct val="0"/>
              </a:spcBef>
            </a:pPr>
            <a:r>
              <a:rPr lang="en-US" sz="999" spc="8">
                <a:solidFill>
                  <a:srgbClr val="000000"/>
                </a:solidFill>
                <a:latin typeface="TT Rounds Condensed"/>
              </a:rPr>
              <a:t>ref: https://www.mathworks.com/help/mpc/ref/mpccontroller.html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00808" y="6212205"/>
            <a:ext cx="1628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4099" y="3212571"/>
            <a:ext cx="6213908" cy="1707639"/>
          </a:xfrm>
          <a:custGeom>
            <a:avLst/>
            <a:gdLst/>
            <a:ahLst/>
            <a:cxnLst/>
            <a:rect r="r" b="b" t="t" l="l"/>
            <a:pathLst>
              <a:path h="1707639" w="6213908">
                <a:moveTo>
                  <a:pt x="0" y="0"/>
                </a:moveTo>
                <a:lnTo>
                  <a:pt x="6213907" y="0"/>
                </a:lnTo>
                <a:lnTo>
                  <a:pt x="6213907" y="1707639"/>
                </a:lnTo>
                <a:lnTo>
                  <a:pt x="0" y="1707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MPC Design(1)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2080" y="6212205"/>
            <a:ext cx="1628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581" y="1790157"/>
            <a:ext cx="822309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 spc="18">
                <a:solidFill>
                  <a:srgbClr val="000000"/>
                </a:solidFill>
                <a:latin typeface="TT Rounds Condensed"/>
              </a:rPr>
              <a:t>Specify MPC design parameters such as controller sample time, prediction 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 spc="19">
                <a:solidFill>
                  <a:srgbClr val="000000"/>
                </a:solidFill>
                <a:latin typeface="TT Rounds Condensed"/>
              </a:rPr>
              <a:t>and control horizons, and constraints and weights.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03" y="5200537"/>
            <a:ext cx="97536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11">
                <a:solidFill>
                  <a:srgbClr val="000000"/>
                </a:solidFill>
                <a:latin typeface="TT Rounds Condensed"/>
              </a:rPr>
              <a:t>ref:https://www.mathworks.com/videos/understanding-model-predictive-control-part-6-how-to-design-an-mpc-controller-with-simulink-and-model-predictive-control-toolbox-1535693503432.html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27914" y="1258842"/>
            <a:ext cx="3013785" cy="1407615"/>
          </a:xfrm>
          <a:custGeom>
            <a:avLst/>
            <a:gdLst/>
            <a:ahLst/>
            <a:cxnLst/>
            <a:rect r="r" b="b" t="t" l="l"/>
            <a:pathLst>
              <a:path h="1407615" w="3013785">
                <a:moveTo>
                  <a:pt x="0" y="0"/>
                </a:moveTo>
                <a:lnTo>
                  <a:pt x="3013786" y="0"/>
                </a:lnTo>
                <a:lnTo>
                  <a:pt x="3013786" y="1407615"/>
                </a:lnTo>
                <a:lnTo>
                  <a:pt x="0" y="1407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734" y="2364597"/>
            <a:ext cx="4458405" cy="2586006"/>
          </a:xfrm>
          <a:custGeom>
            <a:avLst/>
            <a:gdLst/>
            <a:ahLst/>
            <a:cxnLst/>
            <a:rect r="r" b="b" t="t" l="l"/>
            <a:pathLst>
              <a:path h="2586006" w="4458405">
                <a:moveTo>
                  <a:pt x="0" y="0"/>
                </a:moveTo>
                <a:lnTo>
                  <a:pt x="4458404" y="0"/>
                </a:lnTo>
                <a:lnTo>
                  <a:pt x="4458404" y="2586006"/>
                </a:lnTo>
                <a:lnTo>
                  <a:pt x="0" y="2586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18650" y="2625203"/>
            <a:ext cx="2032314" cy="1354876"/>
          </a:xfrm>
          <a:custGeom>
            <a:avLst/>
            <a:gdLst/>
            <a:ahLst/>
            <a:cxnLst/>
            <a:rect r="r" b="b" t="t" l="l"/>
            <a:pathLst>
              <a:path h="1354876" w="2032314">
                <a:moveTo>
                  <a:pt x="0" y="0"/>
                </a:moveTo>
                <a:lnTo>
                  <a:pt x="2032314" y="0"/>
                </a:lnTo>
                <a:lnTo>
                  <a:pt x="2032314" y="1354876"/>
                </a:lnTo>
                <a:lnTo>
                  <a:pt x="0" y="1354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56915" y="4511565"/>
            <a:ext cx="3342852" cy="1749702"/>
          </a:xfrm>
          <a:custGeom>
            <a:avLst/>
            <a:gdLst/>
            <a:ahLst/>
            <a:cxnLst/>
            <a:rect r="r" b="b" t="t" l="l"/>
            <a:pathLst>
              <a:path h="1749702" w="3342852">
                <a:moveTo>
                  <a:pt x="0" y="0"/>
                </a:moveTo>
                <a:lnTo>
                  <a:pt x="3342853" y="0"/>
                </a:lnTo>
                <a:lnTo>
                  <a:pt x="3342853" y="1749703"/>
                </a:lnTo>
                <a:lnTo>
                  <a:pt x="0" y="1749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MPC Design(2)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2080" y="6212205"/>
            <a:ext cx="1628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3167" y="2656932"/>
            <a:ext cx="31797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C00000"/>
                </a:solidFill>
                <a:latin typeface="TT Rounds Condensed"/>
              </a:rPr>
              <a:t>(1)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09938" y="1144862"/>
            <a:ext cx="31797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C00000"/>
                </a:solidFill>
                <a:latin typeface="TT Rounds Condensed"/>
              </a:rPr>
              <a:t>(1)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39756" y="4055322"/>
            <a:ext cx="135778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subsystem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6496" y="3171118"/>
            <a:ext cx="35464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C00000"/>
                </a:solidFill>
                <a:latin typeface="TT Rounds Condensed"/>
              </a:rPr>
              <a:t>(2)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5734" y="2364597"/>
            <a:ext cx="4458405" cy="2586006"/>
          </a:xfrm>
          <a:custGeom>
            <a:avLst/>
            <a:gdLst/>
            <a:ahLst/>
            <a:cxnLst/>
            <a:rect r="r" b="b" t="t" l="l"/>
            <a:pathLst>
              <a:path h="2586006" w="4458405">
                <a:moveTo>
                  <a:pt x="0" y="0"/>
                </a:moveTo>
                <a:lnTo>
                  <a:pt x="4458404" y="0"/>
                </a:lnTo>
                <a:lnTo>
                  <a:pt x="4458404" y="2586006"/>
                </a:lnTo>
                <a:lnTo>
                  <a:pt x="0" y="2586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96427" y="2713457"/>
            <a:ext cx="4088530" cy="2203973"/>
          </a:xfrm>
          <a:custGeom>
            <a:avLst/>
            <a:gdLst/>
            <a:ahLst/>
            <a:cxnLst/>
            <a:rect r="r" b="b" t="t" l="l"/>
            <a:pathLst>
              <a:path h="2203973" w="4088530">
                <a:moveTo>
                  <a:pt x="0" y="0"/>
                </a:moveTo>
                <a:lnTo>
                  <a:pt x="4088531" y="0"/>
                </a:lnTo>
                <a:lnTo>
                  <a:pt x="4088531" y="2203973"/>
                </a:lnTo>
                <a:lnTo>
                  <a:pt x="0" y="2203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MPC Design(3)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2080" y="6212205"/>
            <a:ext cx="1628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0451" y="3718991"/>
            <a:ext cx="35306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C00000"/>
                </a:solidFill>
                <a:latin typeface="TT Rounds Condensed"/>
              </a:rPr>
              <a:t>(3)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5108" y="2274316"/>
            <a:ext cx="35306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2">
                <a:solidFill>
                  <a:srgbClr val="C00000"/>
                </a:solidFill>
                <a:latin typeface="TT Rounds Condensed"/>
              </a:rPr>
              <a:t>(3)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78737"/>
            <a:ext cx="9753600" cy="452003"/>
            <a:chOff x="0" y="0"/>
            <a:chExt cx="13004800" cy="6026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753600" cy="452003"/>
            <a:chOff x="0" y="0"/>
            <a:chExt cx="13004800" cy="602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4800" cy="602615"/>
            </a:xfrm>
            <a:custGeom>
              <a:avLst/>
              <a:gdLst/>
              <a:ahLst/>
              <a:cxnLst/>
              <a:rect r="r" b="b" t="t" l="l"/>
              <a:pathLst>
                <a:path h="602615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602615"/>
                  </a:lnTo>
                  <a:lnTo>
                    <a:pt x="0" y="6026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90079" y="99506"/>
            <a:ext cx="2703242" cy="306701"/>
          </a:xfrm>
          <a:custGeom>
            <a:avLst/>
            <a:gdLst/>
            <a:ahLst/>
            <a:cxnLst/>
            <a:rect r="r" b="b" t="t" l="l"/>
            <a:pathLst>
              <a:path h="306701" w="2703242">
                <a:moveTo>
                  <a:pt x="0" y="0"/>
                </a:moveTo>
                <a:lnTo>
                  <a:pt x="2703242" y="0"/>
                </a:lnTo>
                <a:lnTo>
                  <a:pt x="2703242" y="306701"/>
                </a:lnTo>
                <a:lnTo>
                  <a:pt x="0" y="3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9299" y="603470"/>
            <a:ext cx="1045561" cy="731892"/>
          </a:xfrm>
          <a:custGeom>
            <a:avLst/>
            <a:gdLst/>
            <a:ahLst/>
            <a:cxnLst/>
            <a:rect r="r" b="b" t="t" l="l"/>
            <a:pathLst>
              <a:path h="731892" w="1045561">
                <a:moveTo>
                  <a:pt x="0" y="0"/>
                </a:moveTo>
                <a:lnTo>
                  <a:pt x="1045561" y="0"/>
                </a:lnTo>
                <a:lnTo>
                  <a:pt x="1045561" y="731892"/>
                </a:lnTo>
                <a:lnTo>
                  <a:pt x="0" y="73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6995" y="1427009"/>
            <a:ext cx="5399611" cy="4794721"/>
          </a:xfrm>
          <a:custGeom>
            <a:avLst/>
            <a:gdLst/>
            <a:ahLst/>
            <a:cxnLst/>
            <a:rect r="r" b="b" t="t" l="l"/>
            <a:pathLst>
              <a:path h="4794721" w="5399611">
                <a:moveTo>
                  <a:pt x="0" y="0"/>
                </a:moveTo>
                <a:lnTo>
                  <a:pt x="5399610" y="0"/>
                </a:lnTo>
                <a:lnTo>
                  <a:pt x="5399610" y="4794721"/>
                </a:lnTo>
                <a:lnTo>
                  <a:pt x="0" y="4794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03" y="45720"/>
            <a:ext cx="1187068" cy="17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066" spc="9">
                <a:solidFill>
                  <a:srgbClr val="000000"/>
                </a:solidFill>
                <a:latin typeface="TT Rounds Condensed"/>
              </a:rPr>
              <a:t>www.eng.chula.ac.th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120" y="685257"/>
            <a:ext cx="74282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sz="4693" spc="43">
                <a:solidFill>
                  <a:srgbClr val="C00000"/>
                </a:solidFill>
                <a:latin typeface="TT Rounds Condensed"/>
              </a:rPr>
              <a:t>Result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68687" y="6344811"/>
            <a:ext cx="361622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Sampling time = 1 seconds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DAGBF9w_KFg</dc:identifier>
  <dcterms:modified xsi:type="dcterms:W3CDTF">2011-08-01T06:04:30Z</dcterms:modified>
  <cp:revision>1</cp:revision>
  <dc:title>ChulaEngineering-CleanWhite.pptx</dc:title>
</cp:coreProperties>
</file>